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0" r:id="rId2"/>
  </p:sldIdLst>
  <p:sldSz cx="6858000" cy="9906000" type="A4"/>
  <p:notesSz cx="6807200" cy="9939338"/>
  <p:defaultTextStyle>
    <a:defPPr>
      <a:defRPr lang="en-US"/>
    </a:defPPr>
    <a:lvl1pPr marL="0" algn="l" defTabSz="457159" rtl="0" eaLnBrk="1" latinLnBrk="0" hangingPunct="1">
      <a:defRPr sz="1800" kern="1200">
        <a:solidFill>
          <a:schemeClr val="tx1"/>
        </a:solidFill>
        <a:latin typeface="+mn-lt"/>
        <a:ea typeface="+mn-ea"/>
        <a:cs typeface="+mn-cs"/>
      </a:defRPr>
    </a:lvl1pPr>
    <a:lvl2pPr marL="457159" algn="l" defTabSz="457159" rtl="0" eaLnBrk="1" latinLnBrk="0" hangingPunct="1">
      <a:defRPr sz="1800" kern="1200">
        <a:solidFill>
          <a:schemeClr val="tx1"/>
        </a:solidFill>
        <a:latin typeface="+mn-lt"/>
        <a:ea typeface="+mn-ea"/>
        <a:cs typeface="+mn-cs"/>
      </a:defRPr>
    </a:lvl2pPr>
    <a:lvl3pPr marL="914321" algn="l" defTabSz="457159" rtl="0" eaLnBrk="1" latinLnBrk="0" hangingPunct="1">
      <a:defRPr sz="1800" kern="1200">
        <a:solidFill>
          <a:schemeClr val="tx1"/>
        </a:solidFill>
        <a:latin typeface="+mn-lt"/>
        <a:ea typeface="+mn-ea"/>
        <a:cs typeface="+mn-cs"/>
      </a:defRPr>
    </a:lvl3pPr>
    <a:lvl4pPr marL="1371480" algn="l" defTabSz="457159" rtl="0" eaLnBrk="1" latinLnBrk="0" hangingPunct="1">
      <a:defRPr sz="1800" kern="1200">
        <a:solidFill>
          <a:schemeClr val="tx1"/>
        </a:solidFill>
        <a:latin typeface="+mn-lt"/>
        <a:ea typeface="+mn-ea"/>
        <a:cs typeface="+mn-cs"/>
      </a:defRPr>
    </a:lvl4pPr>
    <a:lvl5pPr marL="1828641" algn="l" defTabSz="457159" rtl="0" eaLnBrk="1" latinLnBrk="0" hangingPunct="1">
      <a:defRPr sz="1800" kern="1200">
        <a:solidFill>
          <a:schemeClr val="tx1"/>
        </a:solidFill>
        <a:latin typeface="+mn-lt"/>
        <a:ea typeface="+mn-ea"/>
        <a:cs typeface="+mn-cs"/>
      </a:defRPr>
    </a:lvl5pPr>
    <a:lvl6pPr marL="2285799" algn="l" defTabSz="457159" rtl="0" eaLnBrk="1" latinLnBrk="0" hangingPunct="1">
      <a:defRPr sz="1800" kern="1200">
        <a:solidFill>
          <a:schemeClr val="tx1"/>
        </a:solidFill>
        <a:latin typeface="+mn-lt"/>
        <a:ea typeface="+mn-ea"/>
        <a:cs typeface="+mn-cs"/>
      </a:defRPr>
    </a:lvl6pPr>
    <a:lvl7pPr marL="2742962" algn="l" defTabSz="457159" rtl="0" eaLnBrk="1" latinLnBrk="0" hangingPunct="1">
      <a:defRPr sz="1800" kern="1200">
        <a:solidFill>
          <a:schemeClr val="tx1"/>
        </a:solidFill>
        <a:latin typeface="+mn-lt"/>
        <a:ea typeface="+mn-ea"/>
        <a:cs typeface="+mn-cs"/>
      </a:defRPr>
    </a:lvl7pPr>
    <a:lvl8pPr marL="3200121" algn="l" defTabSz="457159" rtl="0" eaLnBrk="1" latinLnBrk="0" hangingPunct="1">
      <a:defRPr sz="1800" kern="1200">
        <a:solidFill>
          <a:schemeClr val="tx1"/>
        </a:solidFill>
        <a:latin typeface="+mn-lt"/>
        <a:ea typeface="+mn-ea"/>
        <a:cs typeface="+mn-cs"/>
      </a:defRPr>
    </a:lvl8pPr>
    <a:lvl9pPr marL="3657281" algn="l" defTabSz="457159"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健保組合向け（修正版）" id="{824750ED-F715-4803-BCA4-8162AC7BA7C8}">
          <p14:sldIdLst>
            <p14:sldId id="270"/>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健康保険組合連合会" initials="K" lastIdx="2" clrIdx="0">
    <p:extLst>
      <p:ext uri="{19B8F6BF-5375-455C-9EA6-DF929625EA0E}">
        <p15:presenceInfo xmlns:p15="http://schemas.microsoft.com/office/powerpoint/2012/main" userId="健康保険組合連合会"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185"/>
    <a:srgbClr val="E6E6E6"/>
    <a:srgbClr val="EA544F"/>
    <a:srgbClr val="FEDFE1"/>
    <a:srgbClr val="E4E2E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8" autoAdjust="0"/>
    <p:restoredTop sz="94660"/>
  </p:normalViewPr>
  <p:slideViewPr>
    <p:cSldViewPr snapToGrid="0">
      <p:cViewPr>
        <p:scale>
          <a:sx n="154" d="100"/>
          <a:sy n="154" d="100"/>
        </p:scale>
        <p:origin x="13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8"/>
            <a:ext cx="5143500" cy="2391656"/>
          </a:xfrm>
        </p:spPr>
        <p:txBody>
          <a:bodyPr/>
          <a:lstStyle>
            <a:lvl1pPr marL="0" indent="0" algn="ctr">
              <a:buNone/>
              <a:defRPr sz="1800"/>
            </a:lvl1pPr>
            <a:lvl2pPr marL="342878" indent="0" algn="ctr">
              <a:buNone/>
              <a:defRPr sz="1500"/>
            </a:lvl2pPr>
            <a:lvl3pPr marL="685757" indent="0" algn="ctr">
              <a:buNone/>
              <a:defRPr sz="1350"/>
            </a:lvl3pPr>
            <a:lvl4pPr marL="1028636" indent="0" algn="ctr">
              <a:buNone/>
              <a:defRPr sz="1200"/>
            </a:lvl4pPr>
            <a:lvl5pPr marL="1371515" indent="0" algn="ctr">
              <a:buNone/>
              <a:defRPr sz="1200"/>
            </a:lvl5pPr>
            <a:lvl6pPr marL="1714393" indent="0" algn="ctr">
              <a:buNone/>
              <a:defRPr sz="1200"/>
            </a:lvl6pPr>
            <a:lvl7pPr marL="2057272" indent="0" algn="ctr">
              <a:buNone/>
              <a:defRPr sz="1200"/>
            </a:lvl7pPr>
            <a:lvl8pPr marL="2400150" indent="0" algn="ctr">
              <a:buNone/>
              <a:defRPr sz="1200"/>
            </a:lvl8pPr>
            <a:lvl9pPr marL="2743028"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74678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750946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7"/>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7"/>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84625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2844731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3"/>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7" y="6629227"/>
            <a:ext cx="5915025" cy="2166938"/>
          </a:xfrm>
        </p:spPr>
        <p:txBody>
          <a:bodyPr/>
          <a:lstStyle>
            <a:lvl1pPr marL="0" indent="0">
              <a:buNone/>
              <a:defRPr sz="1800">
                <a:solidFill>
                  <a:schemeClr val="tx1"/>
                </a:solidFill>
              </a:defRPr>
            </a:lvl1pPr>
            <a:lvl2pPr marL="342878" indent="0">
              <a:buNone/>
              <a:defRPr sz="1500">
                <a:solidFill>
                  <a:schemeClr val="tx1">
                    <a:tint val="75000"/>
                  </a:schemeClr>
                </a:solidFill>
              </a:defRPr>
            </a:lvl2pPr>
            <a:lvl3pPr marL="685757" indent="0">
              <a:buNone/>
              <a:defRPr sz="1350">
                <a:solidFill>
                  <a:schemeClr val="tx1">
                    <a:tint val="75000"/>
                  </a:schemeClr>
                </a:solidFill>
              </a:defRPr>
            </a:lvl3pPr>
            <a:lvl4pPr marL="1028636" indent="0">
              <a:buNone/>
              <a:defRPr sz="1200">
                <a:solidFill>
                  <a:schemeClr val="tx1">
                    <a:tint val="75000"/>
                  </a:schemeClr>
                </a:solidFill>
              </a:defRPr>
            </a:lvl4pPr>
            <a:lvl5pPr marL="1371515" indent="0">
              <a:buNone/>
              <a:defRPr sz="1200">
                <a:solidFill>
                  <a:schemeClr val="tx1">
                    <a:tint val="75000"/>
                  </a:schemeClr>
                </a:solidFill>
              </a:defRPr>
            </a:lvl5pPr>
            <a:lvl6pPr marL="1714393" indent="0">
              <a:buNone/>
              <a:defRPr sz="1200">
                <a:solidFill>
                  <a:schemeClr val="tx1">
                    <a:tint val="75000"/>
                  </a:schemeClr>
                </a:solidFill>
              </a:defRPr>
            </a:lvl6pPr>
            <a:lvl7pPr marL="2057272" indent="0">
              <a:buNone/>
              <a:defRPr sz="1200">
                <a:solidFill>
                  <a:schemeClr val="tx1">
                    <a:tint val="75000"/>
                  </a:schemeClr>
                </a:solidFill>
              </a:defRPr>
            </a:lvl7pPr>
            <a:lvl8pPr marL="2400150" indent="0">
              <a:buNone/>
              <a:defRPr sz="1200">
                <a:solidFill>
                  <a:schemeClr val="tx1">
                    <a:tint val="75000"/>
                  </a:schemeClr>
                </a:solidFill>
              </a:defRPr>
            </a:lvl8pPr>
            <a:lvl9pPr marL="2743028"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27866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9"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82638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3"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2" y="2428350"/>
            <a:ext cx="2901255" cy="1190095"/>
          </a:xfrm>
        </p:spPr>
        <p:txBody>
          <a:bodyPr anchor="b"/>
          <a:lstStyle>
            <a:lvl1pPr marL="0" indent="0">
              <a:buNone/>
              <a:defRPr sz="1800" b="1"/>
            </a:lvl1pPr>
            <a:lvl2pPr marL="342878" indent="0">
              <a:buNone/>
              <a:defRPr sz="1500" b="1"/>
            </a:lvl2pPr>
            <a:lvl3pPr marL="685757" indent="0">
              <a:buNone/>
              <a:defRPr sz="1350" b="1"/>
            </a:lvl3pPr>
            <a:lvl4pPr marL="1028636" indent="0">
              <a:buNone/>
              <a:defRPr sz="1200" b="1"/>
            </a:lvl4pPr>
            <a:lvl5pPr marL="1371515" indent="0">
              <a:buNone/>
              <a:defRPr sz="1200" b="1"/>
            </a:lvl5pPr>
            <a:lvl6pPr marL="1714393" indent="0">
              <a:buNone/>
              <a:defRPr sz="1200" b="1"/>
            </a:lvl6pPr>
            <a:lvl7pPr marL="2057272" indent="0">
              <a:buNone/>
              <a:defRPr sz="1200" b="1"/>
            </a:lvl7pPr>
            <a:lvl8pPr marL="2400150" indent="0">
              <a:buNone/>
              <a:defRPr sz="1200" b="1"/>
            </a:lvl8pPr>
            <a:lvl9pPr marL="2743028"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2"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7" y="2428350"/>
            <a:ext cx="2915543" cy="1190095"/>
          </a:xfrm>
        </p:spPr>
        <p:txBody>
          <a:bodyPr anchor="b"/>
          <a:lstStyle>
            <a:lvl1pPr marL="0" indent="0">
              <a:buNone/>
              <a:defRPr sz="1800" b="1"/>
            </a:lvl1pPr>
            <a:lvl2pPr marL="342878" indent="0">
              <a:buNone/>
              <a:defRPr sz="1500" b="1"/>
            </a:lvl2pPr>
            <a:lvl3pPr marL="685757" indent="0">
              <a:buNone/>
              <a:defRPr sz="1350" b="1"/>
            </a:lvl3pPr>
            <a:lvl4pPr marL="1028636" indent="0">
              <a:buNone/>
              <a:defRPr sz="1200" b="1"/>
            </a:lvl4pPr>
            <a:lvl5pPr marL="1371515" indent="0">
              <a:buNone/>
              <a:defRPr sz="1200" b="1"/>
            </a:lvl5pPr>
            <a:lvl6pPr marL="1714393" indent="0">
              <a:buNone/>
              <a:defRPr sz="1200" b="1"/>
            </a:lvl6pPr>
            <a:lvl7pPr marL="2057272" indent="0">
              <a:buNone/>
              <a:defRPr sz="1200" b="1"/>
            </a:lvl7pPr>
            <a:lvl8pPr marL="2400150" indent="0">
              <a:buNone/>
              <a:defRPr sz="1200" b="1"/>
            </a:lvl8pPr>
            <a:lvl9pPr marL="2743028"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7"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41424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3199508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2021234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399"/>
            <a:ext cx="2211884" cy="2311400"/>
          </a:xfrm>
        </p:spPr>
        <p:txBody>
          <a:bodyPr anchor="b"/>
          <a:lstStyle>
            <a:lvl1pPr>
              <a:defRPr sz="2399"/>
            </a:lvl1pPr>
          </a:lstStyle>
          <a:p>
            <a:r>
              <a:rPr lang="ja-JP" altLang="en-US"/>
              <a:t>マスター タイトルの書式設定</a:t>
            </a:r>
            <a:endParaRPr lang="en-US" dirty="0"/>
          </a:p>
        </p:txBody>
      </p:sp>
      <p:sp>
        <p:nvSpPr>
          <p:cNvPr id="3" name="Content Placeholder 2"/>
          <p:cNvSpPr>
            <a:spLocks noGrp="1"/>
          </p:cNvSpPr>
          <p:nvPr>
            <p:ph idx="1"/>
          </p:nvPr>
        </p:nvSpPr>
        <p:spPr>
          <a:xfrm>
            <a:off x="2915545" y="1426285"/>
            <a:ext cx="3471863" cy="7039681"/>
          </a:xfrm>
        </p:spPr>
        <p:txBody>
          <a:bodyPr/>
          <a:lstStyle>
            <a:lvl1pPr>
              <a:defRPr sz="2399"/>
            </a:lvl1pPr>
            <a:lvl2pPr>
              <a:defRPr sz="2101"/>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878" indent="0">
              <a:buNone/>
              <a:defRPr sz="1050"/>
            </a:lvl2pPr>
            <a:lvl3pPr marL="685757" indent="0">
              <a:buNone/>
              <a:defRPr sz="900"/>
            </a:lvl3pPr>
            <a:lvl4pPr marL="1028636" indent="0">
              <a:buNone/>
              <a:defRPr sz="750"/>
            </a:lvl4pPr>
            <a:lvl5pPr marL="1371515" indent="0">
              <a:buNone/>
              <a:defRPr sz="750"/>
            </a:lvl5pPr>
            <a:lvl6pPr marL="1714393" indent="0">
              <a:buNone/>
              <a:defRPr sz="750"/>
            </a:lvl6pPr>
            <a:lvl7pPr marL="2057272" indent="0">
              <a:buNone/>
              <a:defRPr sz="750"/>
            </a:lvl7pPr>
            <a:lvl8pPr marL="2400150" indent="0">
              <a:buNone/>
              <a:defRPr sz="750"/>
            </a:lvl8pPr>
            <a:lvl9pPr marL="2743028"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799895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399"/>
            <a:ext cx="2211884" cy="2311400"/>
          </a:xfrm>
        </p:spPr>
        <p:txBody>
          <a:bodyPr anchor="b"/>
          <a:lstStyle>
            <a:lvl1pPr>
              <a:defRPr sz="239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5" y="1426285"/>
            <a:ext cx="3471863" cy="7039681"/>
          </a:xfrm>
        </p:spPr>
        <p:txBody>
          <a:bodyPr anchor="t"/>
          <a:lstStyle>
            <a:lvl1pPr marL="0" indent="0">
              <a:buNone/>
              <a:defRPr sz="2399"/>
            </a:lvl1pPr>
            <a:lvl2pPr marL="342878" indent="0">
              <a:buNone/>
              <a:defRPr sz="2101"/>
            </a:lvl2pPr>
            <a:lvl3pPr marL="685757" indent="0">
              <a:buNone/>
              <a:defRPr sz="1800"/>
            </a:lvl3pPr>
            <a:lvl4pPr marL="1028636" indent="0">
              <a:buNone/>
              <a:defRPr sz="1500"/>
            </a:lvl4pPr>
            <a:lvl5pPr marL="1371515" indent="0">
              <a:buNone/>
              <a:defRPr sz="1500"/>
            </a:lvl5pPr>
            <a:lvl6pPr marL="1714393" indent="0">
              <a:buNone/>
              <a:defRPr sz="1500"/>
            </a:lvl6pPr>
            <a:lvl7pPr marL="2057272" indent="0">
              <a:buNone/>
              <a:defRPr sz="1500"/>
            </a:lvl7pPr>
            <a:lvl8pPr marL="2400150" indent="0">
              <a:buNone/>
              <a:defRPr sz="1500"/>
            </a:lvl8pPr>
            <a:lvl9pPr marL="2743028"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878" indent="0">
              <a:buNone/>
              <a:defRPr sz="1050"/>
            </a:lvl2pPr>
            <a:lvl3pPr marL="685757" indent="0">
              <a:buNone/>
              <a:defRPr sz="900"/>
            </a:lvl3pPr>
            <a:lvl4pPr marL="1028636" indent="0">
              <a:buNone/>
              <a:defRPr sz="750"/>
            </a:lvl4pPr>
            <a:lvl5pPr marL="1371515" indent="0">
              <a:buNone/>
              <a:defRPr sz="750"/>
            </a:lvl5pPr>
            <a:lvl6pPr marL="1714393" indent="0">
              <a:buNone/>
              <a:defRPr sz="750"/>
            </a:lvl6pPr>
            <a:lvl7pPr marL="2057272" indent="0">
              <a:buNone/>
              <a:defRPr sz="750"/>
            </a:lvl7pPr>
            <a:lvl8pPr marL="2400150" indent="0">
              <a:buNone/>
              <a:defRPr sz="750"/>
            </a:lvl8pPr>
            <a:lvl9pPr marL="2743028"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3288521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2"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92"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2CD1BAE-9EAD-497A-A68C-C6A495F48B4C}" type="datetimeFigureOut">
              <a:rPr kumimoji="1" lang="ja-JP" altLang="en-US" smtClean="0"/>
              <a:t>2021/11/25</a:t>
            </a:fld>
            <a:endParaRPr kumimoji="1" lang="ja-JP" altLang="en-US"/>
          </a:p>
        </p:txBody>
      </p:sp>
      <p:sp>
        <p:nvSpPr>
          <p:cNvPr id="5" name="Footer Placeholder 4"/>
          <p:cNvSpPr>
            <a:spLocks noGrp="1"/>
          </p:cNvSpPr>
          <p:nvPr>
            <p:ph type="ftr" sz="quarter" idx="3"/>
          </p:nvPr>
        </p:nvSpPr>
        <p:spPr>
          <a:xfrm>
            <a:off x="2271717" y="9181398"/>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39343607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757"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40" indent="-171440" algn="l" defTabSz="685757" rtl="0" eaLnBrk="1" latinLnBrk="0" hangingPunct="1">
        <a:lnSpc>
          <a:spcPct val="90000"/>
        </a:lnSpc>
        <a:spcBef>
          <a:spcPts val="750"/>
        </a:spcBef>
        <a:buFont typeface="Arial" panose="020B0604020202020204" pitchFamily="34" charset="0"/>
        <a:buChar char="•"/>
        <a:defRPr kumimoji="1" sz="2101" kern="1200">
          <a:solidFill>
            <a:schemeClr val="tx1"/>
          </a:solidFill>
          <a:latin typeface="+mn-lt"/>
          <a:ea typeface="+mn-ea"/>
          <a:cs typeface="+mn-cs"/>
        </a:defRPr>
      </a:lvl1pPr>
      <a:lvl2pPr marL="514318" indent="-171440" algn="l" defTabSz="685757"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196" indent="-171440" algn="l" defTabSz="685757"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075"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2953"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832"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11"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590"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468"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57" rtl="0" eaLnBrk="1" latinLnBrk="0" hangingPunct="1">
        <a:defRPr kumimoji="1" sz="1350" kern="1200">
          <a:solidFill>
            <a:schemeClr val="tx1"/>
          </a:solidFill>
          <a:latin typeface="+mn-lt"/>
          <a:ea typeface="+mn-ea"/>
          <a:cs typeface="+mn-cs"/>
        </a:defRPr>
      </a:lvl1pPr>
      <a:lvl2pPr marL="342878" algn="l" defTabSz="685757" rtl="0" eaLnBrk="1" latinLnBrk="0" hangingPunct="1">
        <a:defRPr kumimoji="1" sz="1350" kern="1200">
          <a:solidFill>
            <a:schemeClr val="tx1"/>
          </a:solidFill>
          <a:latin typeface="+mn-lt"/>
          <a:ea typeface="+mn-ea"/>
          <a:cs typeface="+mn-cs"/>
        </a:defRPr>
      </a:lvl2pPr>
      <a:lvl3pPr marL="685757" algn="l" defTabSz="685757" rtl="0" eaLnBrk="1" latinLnBrk="0" hangingPunct="1">
        <a:defRPr kumimoji="1" sz="1350" kern="1200">
          <a:solidFill>
            <a:schemeClr val="tx1"/>
          </a:solidFill>
          <a:latin typeface="+mn-lt"/>
          <a:ea typeface="+mn-ea"/>
          <a:cs typeface="+mn-cs"/>
        </a:defRPr>
      </a:lvl3pPr>
      <a:lvl4pPr marL="1028636" algn="l" defTabSz="685757" rtl="0" eaLnBrk="1" latinLnBrk="0" hangingPunct="1">
        <a:defRPr kumimoji="1" sz="1350" kern="1200">
          <a:solidFill>
            <a:schemeClr val="tx1"/>
          </a:solidFill>
          <a:latin typeface="+mn-lt"/>
          <a:ea typeface="+mn-ea"/>
          <a:cs typeface="+mn-cs"/>
        </a:defRPr>
      </a:lvl4pPr>
      <a:lvl5pPr marL="1371515" algn="l" defTabSz="685757" rtl="0" eaLnBrk="1" latinLnBrk="0" hangingPunct="1">
        <a:defRPr kumimoji="1" sz="1350" kern="1200">
          <a:solidFill>
            <a:schemeClr val="tx1"/>
          </a:solidFill>
          <a:latin typeface="+mn-lt"/>
          <a:ea typeface="+mn-ea"/>
          <a:cs typeface="+mn-cs"/>
        </a:defRPr>
      </a:lvl5pPr>
      <a:lvl6pPr marL="1714393" algn="l" defTabSz="685757" rtl="0" eaLnBrk="1" latinLnBrk="0" hangingPunct="1">
        <a:defRPr kumimoji="1" sz="1350" kern="1200">
          <a:solidFill>
            <a:schemeClr val="tx1"/>
          </a:solidFill>
          <a:latin typeface="+mn-lt"/>
          <a:ea typeface="+mn-ea"/>
          <a:cs typeface="+mn-cs"/>
        </a:defRPr>
      </a:lvl6pPr>
      <a:lvl7pPr marL="2057272" algn="l" defTabSz="685757" rtl="0" eaLnBrk="1" latinLnBrk="0" hangingPunct="1">
        <a:defRPr kumimoji="1" sz="1350" kern="1200">
          <a:solidFill>
            <a:schemeClr val="tx1"/>
          </a:solidFill>
          <a:latin typeface="+mn-lt"/>
          <a:ea typeface="+mn-ea"/>
          <a:cs typeface="+mn-cs"/>
        </a:defRPr>
      </a:lvl7pPr>
      <a:lvl8pPr marL="2400150" algn="l" defTabSz="685757" rtl="0" eaLnBrk="1" latinLnBrk="0" hangingPunct="1">
        <a:defRPr kumimoji="1" sz="1350" kern="1200">
          <a:solidFill>
            <a:schemeClr val="tx1"/>
          </a:solidFill>
          <a:latin typeface="+mn-lt"/>
          <a:ea typeface="+mn-ea"/>
          <a:cs typeface="+mn-cs"/>
        </a:defRPr>
      </a:lvl8pPr>
      <a:lvl9pPr marL="2743028" algn="l" defTabSz="685757"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6" name="表 3">
            <a:extLst>
              <a:ext uri="{FF2B5EF4-FFF2-40B4-BE49-F238E27FC236}">
                <a16:creationId xmlns:a16="http://schemas.microsoft.com/office/drawing/2014/main" id="{494AB978-BDFF-A54D-889F-DE5175CF2E27}"/>
              </a:ext>
            </a:extLst>
          </p:cNvPr>
          <p:cNvGraphicFramePr>
            <a:graphicFrameLocks noGrp="1"/>
          </p:cNvGraphicFramePr>
          <p:nvPr/>
        </p:nvGraphicFramePr>
        <p:xfrm>
          <a:off x="229666" y="8028435"/>
          <a:ext cx="6186548" cy="1175382"/>
        </p:xfrm>
        <a:graphic>
          <a:graphicData uri="http://schemas.openxmlformats.org/drawingml/2006/table">
            <a:tbl>
              <a:tblPr firstRow="1" firstCol="1" bandRow="1"/>
              <a:tblGrid>
                <a:gridCol w="939600">
                  <a:extLst>
                    <a:ext uri="{9D8B030D-6E8A-4147-A177-3AD203B41FA5}">
                      <a16:colId xmlns:a16="http://schemas.microsoft.com/office/drawing/2014/main" val="2122848793"/>
                    </a:ext>
                  </a:extLst>
                </a:gridCol>
                <a:gridCol w="555678">
                  <a:extLst>
                    <a:ext uri="{9D8B030D-6E8A-4147-A177-3AD203B41FA5}">
                      <a16:colId xmlns:a16="http://schemas.microsoft.com/office/drawing/2014/main" val="3778785721"/>
                    </a:ext>
                  </a:extLst>
                </a:gridCol>
                <a:gridCol w="938254">
                  <a:extLst>
                    <a:ext uri="{9D8B030D-6E8A-4147-A177-3AD203B41FA5}">
                      <a16:colId xmlns:a16="http://schemas.microsoft.com/office/drawing/2014/main" val="3450314490"/>
                    </a:ext>
                  </a:extLst>
                </a:gridCol>
                <a:gridCol w="938254">
                  <a:extLst>
                    <a:ext uri="{9D8B030D-6E8A-4147-A177-3AD203B41FA5}">
                      <a16:colId xmlns:a16="http://schemas.microsoft.com/office/drawing/2014/main" val="1018469559"/>
                    </a:ext>
                  </a:extLst>
                </a:gridCol>
                <a:gridCol w="938254">
                  <a:extLst>
                    <a:ext uri="{9D8B030D-6E8A-4147-A177-3AD203B41FA5}">
                      <a16:colId xmlns:a16="http://schemas.microsoft.com/office/drawing/2014/main" val="2927463041"/>
                    </a:ext>
                  </a:extLst>
                </a:gridCol>
                <a:gridCol w="938254">
                  <a:extLst>
                    <a:ext uri="{9D8B030D-6E8A-4147-A177-3AD203B41FA5}">
                      <a16:colId xmlns:a16="http://schemas.microsoft.com/office/drawing/2014/main" val="250036958"/>
                    </a:ext>
                  </a:extLst>
                </a:gridCol>
                <a:gridCol w="938254">
                  <a:extLst>
                    <a:ext uri="{9D8B030D-6E8A-4147-A177-3AD203B41FA5}">
                      <a16:colId xmlns:a16="http://schemas.microsoft.com/office/drawing/2014/main" val="58301435"/>
                    </a:ext>
                  </a:extLst>
                </a:gridCol>
              </a:tblGrid>
              <a:tr h="2828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17649003"/>
                  </a:ext>
                </a:extLst>
              </a:tr>
              <a:tr h="282891">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出勤</a:t>
                      </a: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52175994"/>
                  </a:ext>
                </a:extLst>
              </a:tr>
              <a:tr h="274320">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sngStrike" kern="1200" cap="none" spc="300" normalizeH="0" baseline="0" noProof="0" dirty="0">
                        <a:ln>
                          <a:noFill/>
                        </a:ln>
                        <a:solidFill>
                          <a:srgbClr val="00B0F0"/>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待期期間</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rgbClr val="FEDFE1"/>
                    </a:solidFill>
                  </a:tcPr>
                </a:tc>
                <a:extLst>
                  <a:ext uri="{0D108BD9-81ED-4DB2-BD59-A6C34878D82A}">
                    <a16:rowId xmlns:a16="http://schemas.microsoft.com/office/drawing/2014/main" val="3263385454"/>
                  </a:ext>
                </a:extLst>
              </a:tr>
              <a:tr h="234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2665092"/>
                  </a:ext>
                </a:extLst>
              </a:tr>
            </a:tbl>
          </a:graphicData>
        </a:graphic>
      </p:graphicFrame>
      <p:sp>
        <p:nvSpPr>
          <p:cNvPr id="51" name="角丸四角形 50">
            <a:extLst>
              <a:ext uri="{FF2B5EF4-FFF2-40B4-BE49-F238E27FC236}">
                <a16:creationId xmlns:a16="http://schemas.microsoft.com/office/drawing/2014/main" id="{053B0485-00BC-3E4F-B797-35CB015D43DD}"/>
              </a:ext>
            </a:extLst>
          </p:cNvPr>
          <p:cNvSpPr/>
          <p:nvPr/>
        </p:nvSpPr>
        <p:spPr>
          <a:xfrm>
            <a:off x="101421" y="5436621"/>
            <a:ext cx="1944000" cy="381311"/>
          </a:xfrm>
          <a:prstGeom prst="roundRect">
            <a:avLst>
              <a:gd name="adj" fmla="val 0"/>
            </a:avLst>
          </a:prstGeom>
          <a:solidFill>
            <a:srgbClr val="103185"/>
          </a:solidFill>
          <a:ln w="76200">
            <a:solidFill>
              <a:srgbClr val="FFFFFF"/>
            </a:solidFill>
          </a:ln>
        </p:spPr>
        <p:txBody>
          <a:bodyPr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400" b="1" i="0" u="none" strike="noStrike" kern="0" cap="none" spc="238" normalizeH="0" baseline="0" noProof="0" dirty="0">
                <a:ln>
                  <a:noFill/>
                </a:ln>
                <a:solidFill>
                  <a:prstClr val="white"/>
                </a:solidFill>
                <a:effectLst/>
                <a:uLnTx/>
                <a:uFillTx/>
                <a:latin typeface="メイリオ"/>
                <a:ea typeface="メイリオ"/>
                <a:cs typeface="Noto Sans CJK JP DemiLight" charset="-128"/>
              </a:rPr>
              <a:t>支給期間の考え方</a:t>
            </a:r>
          </a:p>
        </p:txBody>
      </p:sp>
      <p:sp>
        <p:nvSpPr>
          <p:cNvPr id="54" name="角丸四角形 53">
            <a:extLst>
              <a:ext uri="{FF2B5EF4-FFF2-40B4-BE49-F238E27FC236}">
                <a16:creationId xmlns:a16="http://schemas.microsoft.com/office/drawing/2014/main" id="{F34F25DD-7220-3040-A169-5D2B2140AC4E}"/>
              </a:ext>
            </a:extLst>
          </p:cNvPr>
          <p:cNvSpPr/>
          <p:nvPr/>
        </p:nvSpPr>
        <p:spPr>
          <a:xfrm>
            <a:off x="229667" y="5828730"/>
            <a:ext cx="2664000" cy="288000"/>
          </a:xfrm>
          <a:prstGeom prst="roundRect">
            <a:avLst>
              <a:gd name="adj" fmla="val 50000"/>
            </a:avLst>
          </a:prstGeom>
          <a:noFill/>
          <a:ln w="12700">
            <a:solidFill>
              <a:srgbClr val="103185"/>
            </a:solidFill>
          </a:ln>
        </p:spPr>
        <p:txBody>
          <a:bodyPr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200" b="1" i="0" u="none" strike="noStrike" kern="1200" cap="none" spc="238" normalizeH="0" baseline="0" noProof="0" dirty="0">
                <a:ln>
                  <a:noFill/>
                </a:ln>
                <a:solidFill>
                  <a:srgbClr val="103185"/>
                </a:solidFill>
                <a:effectLst/>
                <a:uLnTx/>
                <a:uFillTx/>
                <a:latin typeface="メイリオ"/>
                <a:ea typeface="メイリオ"/>
                <a:cs typeface="Noto Sans CJK JP DemiLight" charset="-128"/>
              </a:rPr>
              <a:t>現行の傷病手当金の支給期間</a:t>
            </a:r>
          </a:p>
        </p:txBody>
      </p:sp>
      <p:cxnSp>
        <p:nvCxnSpPr>
          <p:cNvPr id="52" name="直線コネクタ 51"/>
          <p:cNvCxnSpPr/>
          <p:nvPr/>
        </p:nvCxnSpPr>
        <p:spPr>
          <a:xfrm flipH="1">
            <a:off x="3576346" y="7258410"/>
            <a:ext cx="13087" cy="0"/>
          </a:xfrm>
          <a:prstGeom prst="line">
            <a:avLst/>
          </a:prstGeom>
          <a:ln w="38100">
            <a:solidFill>
              <a:srgbClr val="10318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34" name="表 3">
            <a:extLst>
              <a:ext uri="{FF2B5EF4-FFF2-40B4-BE49-F238E27FC236}">
                <a16:creationId xmlns:a16="http://schemas.microsoft.com/office/drawing/2014/main" id="{494AB978-BDFF-A54D-889F-DE5175CF2E27}"/>
              </a:ext>
            </a:extLst>
          </p:cNvPr>
          <p:cNvGraphicFramePr>
            <a:graphicFrameLocks noGrp="1"/>
          </p:cNvGraphicFramePr>
          <p:nvPr/>
        </p:nvGraphicFramePr>
        <p:xfrm>
          <a:off x="229666" y="6265860"/>
          <a:ext cx="6186548" cy="1176342"/>
        </p:xfrm>
        <a:graphic>
          <a:graphicData uri="http://schemas.openxmlformats.org/drawingml/2006/table">
            <a:tbl>
              <a:tblPr firstRow="1" firstCol="1" bandRow="1"/>
              <a:tblGrid>
                <a:gridCol w="939600">
                  <a:extLst>
                    <a:ext uri="{9D8B030D-6E8A-4147-A177-3AD203B41FA5}">
                      <a16:colId xmlns:a16="http://schemas.microsoft.com/office/drawing/2014/main" val="2122848793"/>
                    </a:ext>
                  </a:extLst>
                </a:gridCol>
                <a:gridCol w="555678">
                  <a:extLst>
                    <a:ext uri="{9D8B030D-6E8A-4147-A177-3AD203B41FA5}">
                      <a16:colId xmlns:a16="http://schemas.microsoft.com/office/drawing/2014/main" val="3778785721"/>
                    </a:ext>
                  </a:extLst>
                </a:gridCol>
                <a:gridCol w="938254">
                  <a:extLst>
                    <a:ext uri="{9D8B030D-6E8A-4147-A177-3AD203B41FA5}">
                      <a16:colId xmlns:a16="http://schemas.microsoft.com/office/drawing/2014/main" val="3450314490"/>
                    </a:ext>
                  </a:extLst>
                </a:gridCol>
                <a:gridCol w="938254">
                  <a:extLst>
                    <a:ext uri="{9D8B030D-6E8A-4147-A177-3AD203B41FA5}">
                      <a16:colId xmlns:a16="http://schemas.microsoft.com/office/drawing/2014/main" val="1018469559"/>
                    </a:ext>
                  </a:extLst>
                </a:gridCol>
                <a:gridCol w="938254">
                  <a:extLst>
                    <a:ext uri="{9D8B030D-6E8A-4147-A177-3AD203B41FA5}">
                      <a16:colId xmlns:a16="http://schemas.microsoft.com/office/drawing/2014/main" val="2927463041"/>
                    </a:ext>
                  </a:extLst>
                </a:gridCol>
                <a:gridCol w="938254">
                  <a:extLst>
                    <a:ext uri="{9D8B030D-6E8A-4147-A177-3AD203B41FA5}">
                      <a16:colId xmlns:a16="http://schemas.microsoft.com/office/drawing/2014/main" val="250036958"/>
                    </a:ext>
                  </a:extLst>
                </a:gridCol>
                <a:gridCol w="938254">
                  <a:extLst>
                    <a:ext uri="{9D8B030D-6E8A-4147-A177-3AD203B41FA5}">
                      <a16:colId xmlns:a16="http://schemas.microsoft.com/office/drawing/2014/main" val="58301435"/>
                    </a:ext>
                  </a:extLst>
                </a:gridCol>
              </a:tblGrid>
              <a:tr h="2828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17649003"/>
                  </a:ext>
                </a:extLst>
              </a:tr>
              <a:tr h="282891">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出勤</a:t>
                      </a: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52175994"/>
                  </a:ext>
                </a:extLst>
              </a:tr>
              <a:tr h="274320">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sngStrike" kern="1200" cap="none" spc="300" normalizeH="0" baseline="0" noProof="0" dirty="0">
                        <a:ln>
                          <a:noFill/>
                        </a:ln>
                        <a:solidFill>
                          <a:srgbClr val="00B0F0"/>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待期期間</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63385454"/>
                  </a:ext>
                </a:extLst>
              </a:tr>
              <a:tr h="2448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2665092"/>
                  </a:ext>
                </a:extLst>
              </a:tr>
            </a:tbl>
          </a:graphicData>
        </a:graphic>
      </p:graphicFrame>
      <p:sp>
        <p:nvSpPr>
          <p:cNvPr id="4" name="下矢印吹き出し 3"/>
          <p:cNvSpPr/>
          <p:nvPr/>
        </p:nvSpPr>
        <p:spPr>
          <a:xfrm>
            <a:off x="1174415" y="6217633"/>
            <a:ext cx="1457183" cy="279635"/>
          </a:xfrm>
          <a:prstGeom prst="downArrowCallout">
            <a:avLst>
              <a:gd name="adj1" fmla="val 84564"/>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57" name="下矢印吹き出し 56"/>
          <p:cNvSpPr/>
          <p:nvPr/>
        </p:nvSpPr>
        <p:spPr>
          <a:xfrm>
            <a:off x="3576346" y="6227451"/>
            <a:ext cx="972001"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59" name="下矢印吹き出し 58"/>
          <p:cNvSpPr/>
          <p:nvPr/>
        </p:nvSpPr>
        <p:spPr>
          <a:xfrm>
            <a:off x="5457694" y="6222098"/>
            <a:ext cx="973313"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cxnSp>
        <p:nvCxnSpPr>
          <p:cNvPr id="53" name="直線コネクタ 52"/>
          <p:cNvCxnSpPr/>
          <p:nvPr/>
        </p:nvCxnSpPr>
        <p:spPr>
          <a:xfrm>
            <a:off x="1798502" y="7338813"/>
            <a:ext cx="1296000" cy="8607"/>
          </a:xfrm>
          <a:prstGeom prst="line">
            <a:avLst/>
          </a:prstGeom>
          <a:ln w="38100">
            <a:solidFill>
              <a:srgbClr val="10318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5" name="正方形/長方形 54">
            <a:extLst>
              <a:ext uri="{FF2B5EF4-FFF2-40B4-BE49-F238E27FC236}">
                <a16:creationId xmlns:a16="http://schemas.microsoft.com/office/drawing/2014/main" id="{003F7709-68C6-054E-B0A1-99BF5080B9EE}"/>
              </a:ext>
            </a:extLst>
          </p:cNvPr>
          <p:cNvSpPr/>
          <p:nvPr/>
        </p:nvSpPr>
        <p:spPr>
          <a:xfrm>
            <a:off x="3130571" y="7222521"/>
            <a:ext cx="1057312" cy="226216"/>
          </a:xfrm>
          <a:prstGeom prst="rect">
            <a:avLst/>
          </a:prstGeom>
        </p:spPr>
        <p:txBody>
          <a:bodyPr wrap="square" lIns="0" tIns="0" rIns="0" bIns="0">
            <a:spAutoFit/>
          </a:bodyP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en-US" altLang="ja-JP" sz="1200" b="1" i="0" u="none" strike="noStrike" kern="1200" cap="none" spc="238" normalizeH="0" baseline="0" noProof="0" dirty="0">
                <a:ln>
                  <a:noFill/>
                </a:ln>
                <a:solidFill>
                  <a:srgbClr val="0B348F"/>
                </a:solidFill>
                <a:effectLst/>
                <a:uLnTx/>
                <a:uFillTx/>
                <a:latin typeface="Meiryo" panose="020B0604030504040204" pitchFamily="34" charset="-128"/>
                <a:ea typeface="Meiryo" panose="020B0604030504040204" pitchFamily="34" charset="-128"/>
                <a:cs typeface="Noto Sans CJK JP DemiLight" charset="-128"/>
              </a:rPr>
              <a:t>1</a:t>
            </a:r>
            <a:r>
              <a:rPr kumimoji="0" lang="ja-JP" altLang="en-US" sz="1200" b="1" i="0" u="none" strike="noStrike" kern="1200" cap="none" spc="238" normalizeH="0" baseline="0" noProof="0" dirty="0">
                <a:ln>
                  <a:noFill/>
                </a:ln>
                <a:solidFill>
                  <a:srgbClr val="0B348F"/>
                </a:solidFill>
                <a:effectLst/>
                <a:uLnTx/>
                <a:uFillTx/>
                <a:latin typeface="Meiryo" panose="020B0604030504040204" pitchFamily="34" charset="-128"/>
                <a:ea typeface="Meiryo" panose="020B0604030504040204" pitchFamily="34" charset="-128"/>
                <a:cs typeface="Noto Sans CJK JP DemiLight" charset="-128"/>
              </a:rPr>
              <a:t>年６か月</a:t>
            </a:r>
          </a:p>
        </p:txBody>
      </p:sp>
      <p:cxnSp>
        <p:nvCxnSpPr>
          <p:cNvPr id="61" name="直線コネクタ 60"/>
          <p:cNvCxnSpPr/>
          <p:nvPr/>
        </p:nvCxnSpPr>
        <p:spPr>
          <a:xfrm flipH="1" flipV="1">
            <a:off x="4187883" y="7322672"/>
            <a:ext cx="1249151" cy="4304"/>
          </a:xfrm>
          <a:prstGeom prst="line">
            <a:avLst/>
          </a:prstGeom>
          <a:ln w="38100">
            <a:solidFill>
              <a:srgbClr val="10318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下矢印吹き出し 24"/>
          <p:cNvSpPr/>
          <p:nvPr/>
        </p:nvSpPr>
        <p:spPr>
          <a:xfrm>
            <a:off x="1174415" y="7989932"/>
            <a:ext cx="1457183"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26" name="下矢印吹き出し 25"/>
          <p:cNvSpPr/>
          <p:nvPr/>
        </p:nvSpPr>
        <p:spPr>
          <a:xfrm>
            <a:off x="3598127" y="7989931"/>
            <a:ext cx="972001"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27" name="下矢印吹き出し 26"/>
          <p:cNvSpPr/>
          <p:nvPr/>
        </p:nvSpPr>
        <p:spPr>
          <a:xfrm>
            <a:off x="5469507" y="7989931"/>
            <a:ext cx="973313"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32" name="角丸四角形 31">
            <a:extLst>
              <a:ext uri="{FF2B5EF4-FFF2-40B4-BE49-F238E27FC236}">
                <a16:creationId xmlns:a16="http://schemas.microsoft.com/office/drawing/2014/main" id="{F34F25DD-7220-3040-A169-5D2B2140AC4E}"/>
              </a:ext>
            </a:extLst>
          </p:cNvPr>
          <p:cNvSpPr/>
          <p:nvPr/>
        </p:nvSpPr>
        <p:spPr>
          <a:xfrm>
            <a:off x="229674" y="7564276"/>
            <a:ext cx="2958183" cy="288000"/>
          </a:xfrm>
          <a:prstGeom prst="roundRect">
            <a:avLst>
              <a:gd name="adj" fmla="val 50000"/>
            </a:avLst>
          </a:prstGeom>
          <a:noFill/>
          <a:ln w="12700">
            <a:solidFill>
              <a:srgbClr val="103185"/>
            </a:solidFill>
          </a:ln>
        </p:spPr>
        <p:txBody>
          <a:bodyPr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200" b="1" i="0" u="none" strike="noStrike" kern="1200" cap="none" spc="238" normalizeH="0" baseline="0" noProof="0" dirty="0">
                <a:ln>
                  <a:noFill/>
                </a:ln>
                <a:solidFill>
                  <a:srgbClr val="FF0000"/>
                </a:solidFill>
                <a:effectLst/>
                <a:uLnTx/>
                <a:uFillTx/>
                <a:latin typeface="メイリオ"/>
                <a:ea typeface="メイリオ"/>
                <a:cs typeface="Noto Sans CJK JP DemiLight" charset="-128"/>
              </a:rPr>
              <a:t>改正後の</a:t>
            </a:r>
            <a:r>
              <a:rPr kumimoji="0" lang="ja-JP" altLang="en-US" sz="1200" b="1" i="0" u="none" strike="noStrike" kern="1200" cap="none" spc="238" normalizeH="0" baseline="0" noProof="0" dirty="0">
                <a:ln>
                  <a:noFill/>
                </a:ln>
                <a:solidFill>
                  <a:srgbClr val="103185"/>
                </a:solidFill>
                <a:effectLst/>
                <a:uLnTx/>
                <a:uFillTx/>
                <a:latin typeface="メイリオ"/>
                <a:ea typeface="メイリオ"/>
                <a:cs typeface="Noto Sans CJK JP DemiLight" charset="-128"/>
              </a:rPr>
              <a:t>傷病手当金の支給期間</a:t>
            </a:r>
          </a:p>
        </p:txBody>
      </p:sp>
      <p:sp>
        <p:nvSpPr>
          <p:cNvPr id="45" name="正方形/長方形 44"/>
          <p:cNvSpPr/>
          <p:nvPr/>
        </p:nvSpPr>
        <p:spPr>
          <a:xfrm>
            <a:off x="5205260" y="9130749"/>
            <a:ext cx="1642658" cy="384977"/>
          </a:xfrm>
          <a:prstGeom prst="rect">
            <a:avLst/>
          </a:prstGeom>
          <a:solidFill>
            <a:schemeClr val="bg1"/>
          </a:solidFill>
        </p:spPr>
        <p:txBody>
          <a:bodyPr wrap="square">
            <a:spAutoFit/>
          </a:bodyPr>
          <a:lstStyle/>
          <a:p>
            <a:pPr marL="0" marR="0" lvl="0" indent="0" algn="l" defTabSz="914392" rtl="0" eaLnBrk="1" fontAlgn="auto" latinLnBrk="0" hangingPunct="1">
              <a:lnSpc>
                <a:spcPct val="100000"/>
              </a:lnSpc>
              <a:spcBef>
                <a:spcPts val="0"/>
              </a:spcBef>
              <a:spcAft>
                <a:spcPts val="0"/>
              </a:spcAft>
              <a:buClrTx/>
              <a:buSzTx/>
              <a:buFontTx/>
              <a:buNone/>
              <a:tabLst/>
              <a:defRPr/>
            </a:pPr>
            <a:r>
              <a:rPr kumimoji="1" lang="en-US" altLang="ja-JP" sz="951" b="0" i="0" u="none"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rPr>
              <a:t>※</a:t>
            </a:r>
            <a:r>
              <a:rPr kumimoji="1" lang="ja-JP" altLang="en-US" sz="951" b="0" i="0" u="none"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rPr>
              <a:t>支給開始日から</a:t>
            </a:r>
            <a:r>
              <a:rPr kumimoji="1" lang="ja-JP" altLang="en-US" sz="951" b="1" i="0" u="sng"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rPr>
              <a:t>通算して</a:t>
            </a:r>
            <a:endParaRPr kumimoji="1" lang="en-US" altLang="ja-JP" sz="951" b="1" i="0" u="sng"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endParaRPr>
          </a:p>
          <a:p>
            <a:pPr marL="0" marR="0" lvl="0" indent="0" algn="l" defTabSz="914392" rtl="0" eaLnBrk="1" fontAlgn="auto" latinLnBrk="0" hangingPunct="1">
              <a:lnSpc>
                <a:spcPct val="100000"/>
              </a:lnSpc>
              <a:spcBef>
                <a:spcPts val="0"/>
              </a:spcBef>
              <a:spcAft>
                <a:spcPts val="0"/>
              </a:spcAft>
              <a:buClrTx/>
              <a:buSzTx/>
              <a:buFontTx/>
              <a:buNone/>
              <a:tabLst/>
              <a:defRPr/>
            </a:pPr>
            <a:r>
              <a:rPr kumimoji="1" lang="ja-JP" altLang="en-US" sz="951" b="0" i="0" u="none"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rPr>
              <a:t>　１年６か月まで支給</a:t>
            </a:r>
          </a:p>
        </p:txBody>
      </p:sp>
      <p:cxnSp>
        <p:nvCxnSpPr>
          <p:cNvPr id="6" name="直線コネクタ 5"/>
          <p:cNvCxnSpPr/>
          <p:nvPr/>
        </p:nvCxnSpPr>
        <p:spPr>
          <a:xfrm>
            <a:off x="1729197" y="6546349"/>
            <a:ext cx="0" cy="86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5469507" y="6546349"/>
            <a:ext cx="0" cy="86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フローチャート: 処理 1"/>
          <p:cNvSpPr/>
          <p:nvPr/>
        </p:nvSpPr>
        <p:spPr>
          <a:xfrm>
            <a:off x="5498213" y="6854040"/>
            <a:ext cx="918002" cy="332954"/>
          </a:xfrm>
          <a:prstGeom prst="flowChartProcess">
            <a:avLst/>
          </a:prstGeom>
          <a:noFill/>
          <a:ln w="38100">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59" rtl="0" eaLnBrk="1" fontAlgn="auto" latinLnBrk="0" hangingPunct="1">
              <a:lnSpc>
                <a:spcPct val="100000"/>
              </a:lnSpc>
              <a:spcBef>
                <a:spcPts val="0"/>
              </a:spcBef>
              <a:spcAft>
                <a:spcPts val="0"/>
              </a:spcAft>
              <a:buClrTx/>
              <a:buSzTx/>
              <a:buFontTx/>
              <a:buNone/>
              <a:tabLst/>
              <a:defRPr/>
            </a:pPr>
            <a:endParaRPr kumimoji="1" lang="ja-JP" altLang="en-US" sz="1802"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17000" y="1225723"/>
            <a:ext cx="6624000" cy="1030346"/>
          </a:xfrm>
          <a:prstGeom prst="rect">
            <a:avLst/>
          </a:prstGeom>
          <a:noFill/>
          <a:ln w="12700">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159" rtl="0" eaLnBrk="1" fontAlgn="auto" latinLnBrk="0" hangingPunct="1">
              <a:lnSpc>
                <a:spcPct val="11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治療と仕事の両立の観点から、より柔軟な所得保障ができるよう、「全世代対応型の社会保障制度を構築するための健康保険法等の一部を改正する法律（令和３年法律第</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66</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号）」により健康保険法等が改正されました。</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159" rtl="0" eaLnBrk="1" fontAlgn="auto" latinLnBrk="0" hangingPunct="1">
              <a:lnSpc>
                <a:spcPct val="11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この改正により令和４年１月１日から、傷病手当金の支給期間が通算化されます。</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1" name="正方形/長方形 40"/>
          <p:cNvSpPr/>
          <p:nvPr/>
        </p:nvSpPr>
        <p:spPr>
          <a:xfrm>
            <a:off x="175053" y="2674804"/>
            <a:ext cx="6696000" cy="323165"/>
          </a:xfrm>
          <a:prstGeom prst="rect">
            <a:avLst/>
          </a:prstGeom>
          <a:no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marL="0" marR="0" lvl="0" indent="0" algn="l" defTabSz="591048" rtl="0" eaLnBrk="1" fontAlgn="auto" latinLnBrk="0" hangingPunct="1">
              <a:lnSpc>
                <a:spcPts val="1802"/>
              </a:lnSpc>
              <a:spcBef>
                <a:spcPts val="0"/>
              </a:spcBef>
              <a:spcAft>
                <a:spcPts val="701"/>
              </a:spcAft>
              <a:buClrTx/>
              <a:buSzTx/>
              <a:buFontTx/>
              <a:buNone/>
              <a:tabLst/>
              <a:defRPr/>
            </a:pPr>
            <a:r>
              <a:rPr kumimoji="0" lang="ja-JP" altLang="en-US" sz="1350" b="1" i="0" u="none" strike="noStrike" kern="1200" cap="none" spc="80" normalizeH="0" baseline="0" noProof="0" dirty="0">
                <a:ln>
                  <a:noFill/>
                </a:ln>
                <a:solidFill>
                  <a:srgbClr val="103185"/>
                </a:solidFill>
                <a:effectLst/>
                <a:uLnTx/>
                <a:uFillTx/>
                <a:latin typeface="Meiryo" panose="020B0604030504040204" pitchFamily="34" charset="-128"/>
                <a:ea typeface="Meiryo" panose="020B0604030504040204" pitchFamily="34" charset="-128"/>
                <a:cs typeface="Noto Sans CJK JP DemiLight" charset="-128"/>
              </a:rPr>
              <a:t>●</a:t>
            </a:r>
            <a:r>
              <a:rPr kumimoji="0" lang="ja-JP" altLang="en-US" sz="1350" b="1" i="0" u="none" strike="noStrike" kern="1200" cap="none" spc="0" normalizeH="0" baseline="0" noProof="0" dirty="0">
                <a:ln>
                  <a:noFill/>
                </a:ln>
                <a:solidFill>
                  <a:srgbClr val="103185"/>
                </a:solidFill>
                <a:effectLst/>
                <a:uLnTx/>
                <a:uFillTx/>
                <a:latin typeface="Meiryo" panose="020B0604030504040204" pitchFamily="34" charset="-128"/>
                <a:ea typeface="Meiryo" panose="020B0604030504040204" pitchFamily="34" charset="-128"/>
                <a:cs typeface="Noto Sans CJK JP DemiLight" charset="-128"/>
              </a:rPr>
              <a:t>傷病手当金の支給期間が、支給開始日から「通算して１年６か月」になります。</a:t>
            </a:r>
            <a:endParaRPr kumimoji="0" lang="en-US" altLang="ja-JP" sz="135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sp>
        <p:nvSpPr>
          <p:cNvPr id="44" name="正方形/長方形 43"/>
          <p:cNvSpPr/>
          <p:nvPr/>
        </p:nvSpPr>
        <p:spPr>
          <a:xfrm>
            <a:off x="324418" y="3071576"/>
            <a:ext cx="6294694" cy="1026744"/>
          </a:xfrm>
          <a:prstGeom prst="rect">
            <a:avLst/>
          </a:prstGeom>
          <a:solidFill>
            <a:srgbClr val="FEDFE1"/>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rIns="108000" rtlCol="0" anchor="ctr"/>
          <a:lstStyle/>
          <a:p>
            <a:pPr marL="144000" marR="0" lvl="0" indent="-144000" algn="l" defTabSz="591048" rtl="0" eaLnBrk="1" fontAlgn="auto" latinLnBrk="0" hangingPunct="1">
              <a:lnSpc>
                <a:spcPct val="110000"/>
              </a:lnSpc>
              <a:spcBef>
                <a:spcPts val="600"/>
              </a:spcBef>
              <a:spcAft>
                <a:spcPts val="0"/>
              </a:spcAft>
              <a:buClrTx/>
              <a:buSzTx/>
              <a:buFontTx/>
              <a:buNone/>
              <a:tabLst/>
              <a:defRPr/>
            </a:pP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・同一のケガや病気に関する傷病手当金の支給期間が、支給開始日から通算して</a:t>
            </a:r>
            <a:b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b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１年６か月に達する日まで対象となります。</a:t>
            </a:r>
            <a:endPar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p>
            <a:pPr marL="144000" marR="0" lvl="0" indent="-144000" algn="l" defTabSz="591048" rtl="0" eaLnBrk="1" fontAlgn="auto" latinLnBrk="0" hangingPunct="1">
              <a:lnSpc>
                <a:spcPct val="110000"/>
              </a:lnSpc>
              <a:spcBef>
                <a:spcPts val="600"/>
              </a:spcBef>
              <a:spcAft>
                <a:spcPts val="0"/>
              </a:spcAft>
              <a:buClrTx/>
              <a:buSzTx/>
              <a:buFontTx/>
              <a:buNone/>
              <a:tabLst/>
              <a:defRPr/>
            </a:pP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・支給期間中に途中で就労するなど、傷病手当金が支給されない期間がある場合には、支給開始日から起算して１年６か月を超えても、繰り越して支給可能になります。</a:t>
            </a:r>
            <a:endPar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sp>
        <p:nvSpPr>
          <p:cNvPr id="46" name="正方形/長方形 45"/>
          <p:cNvSpPr/>
          <p:nvPr/>
        </p:nvSpPr>
        <p:spPr>
          <a:xfrm>
            <a:off x="175054" y="4186641"/>
            <a:ext cx="6551007" cy="323165"/>
          </a:xfrm>
          <a:prstGeom prst="rect">
            <a:avLst/>
          </a:prstGeom>
          <a:no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marL="0" marR="0" lvl="0" indent="0" algn="l" defTabSz="591048" rtl="0" eaLnBrk="1" fontAlgn="auto" latinLnBrk="0" hangingPunct="1">
              <a:lnSpc>
                <a:spcPts val="1802"/>
              </a:lnSpc>
              <a:spcBef>
                <a:spcPts val="0"/>
              </a:spcBef>
              <a:spcAft>
                <a:spcPts val="701"/>
              </a:spcAft>
              <a:buClrTx/>
              <a:buSzTx/>
              <a:buFontTx/>
              <a:buNone/>
              <a:tabLst/>
              <a:defRPr/>
            </a:pPr>
            <a:r>
              <a:rPr kumimoji="0" lang="ja-JP" altLang="en-US" sz="1350" b="1" i="0" u="none" strike="noStrike" kern="1200" cap="none" spc="80" normalizeH="0" baseline="0" noProof="0" dirty="0">
                <a:ln>
                  <a:noFill/>
                </a:ln>
                <a:solidFill>
                  <a:srgbClr val="103185"/>
                </a:solidFill>
                <a:effectLst/>
                <a:uLnTx/>
                <a:uFillTx/>
                <a:latin typeface="Meiryo" panose="020B0604030504040204" pitchFamily="34" charset="-128"/>
                <a:ea typeface="Meiryo" panose="020B0604030504040204" pitchFamily="34" charset="-128"/>
                <a:cs typeface="Noto Sans CJK JP DemiLight" charset="-128"/>
              </a:rPr>
              <a:t>●この改正は、令和４年１月１日から施行されます。</a:t>
            </a:r>
            <a:endParaRPr kumimoji="0" lang="en-US" altLang="ja-JP" sz="1350" b="1" i="0" u="none" strike="noStrike" kern="1200" cap="none" spc="80" normalizeH="0" baseline="0" noProof="0" dirty="0">
              <a:ln>
                <a:noFill/>
              </a:ln>
              <a:solidFill>
                <a:srgbClr val="103185"/>
              </a:solidFill>
              <a:effectLst/>
              <a:uLnTx/>
              <a:uFillTx/>
              <a:latin typeface="Meiryo" panose="020B0604030504040204" pitchFamily="34" charset="-128"/>
              <a:ea typeface="Meiryo" panose="020B0604030504040204" pitchFamily="34" charset="-128"/>
              <a:cs typeface="Noto Sans CJK JP DemiLight" charset="-128"/>
            </a:endParaRPr>
          </a:p>
        </p:txBody>
      </p:sp>
      <p:sp>
        <p:nvSpPr>
          <p:cNvPr id="47" name="正方形/長方形 46"/>
          <p:cNvSpPr/>
          <p:nvPr/>
        </p:nvSpPr>
        <p:spPr>
          <a:xfrm>
            <a:off x="324418" y="4489023"/>
            <a:ext cx="6294694" cy="510016"/>
          </a:xfrm>
          <a:prstGeom prst="rect">
            <a:avLst/>
          </a:prstGeom>
          <a:solidFill>
            <a:srgbClr val="FEDFE1"/>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rIns="108000" rtlCol="0" anchor="ctr"/>
          <a:lstStyle/>
          <a:p>
            <a:pPr marL="144000" marR="0" lvl="0" indent="-144000" algn="l" defTabSz="591048" rtl="0" eaLnBrk="1" fontAlgn="auto" latinLnBrk="0" hangingPunct="1">
              <a:lnSpc>
                <a:spcPct val="110000"/>
              </a:lnSpc>
              <a:spcBef>
                <a:spcPts val="600"/>
              </a:spcBef>
              <a:spcAft>
                <a:spcPts val="0"/>
              </a:spcAft>
              <a:buClrTx/>
              <a:buSzTx/>
              <a:buFontTx/>
              <a:buNone/>
              <a:tabLst/>
              <a:defRPr/>
            </a:pP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・令和３年</a:t>
            </a:r>
            <a: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12</a:t>
            </a: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月</a:t>
            </a:r>
            <a: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31</a:t>
            </a: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日時点で、支給開始日から起算して１年６か月を経過していない</a:t>
            </a:r>
            <a:b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b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傷病手当金（令和２年７月２日以降に支給が開始された傷病手当金）が対象です。</a:t>
            </a:r>
            <a:endPar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sp>
        <p:nvSpPr>
          <p:cNvPr id="60" name="正方形/長方形 59">
            <a:extLst>
              <a:ext uri="{FF2B5EF4-FFF2-40B4-BE49-F238E27FC236}">
                <a16:creationId xmlns:a16="http://schemas.microsoft.com/office/drawing/2014/main" id="{003F7709-68C6-054E-B0A1-99BF5080B9EE}"/>
              </a:ext>
            </a:extLst>
          </p:cNvPr>
          <p:cNvSpPr/>
          <p:nvPr/>
        </p:nvSpPr>
        <p:spPr>
          <a:xfrm>
            <a:off x="3397033" y="9175424"/>
            <a:ext cx="1320799" cy="240066"/>
          </a:xfrm>
          <a:prstGeom prst="rect">
            <a:avLst/>
          </a:prstGeom>
          <a:ln>
            <a:noFill/>
          </a:ln>
        </p:spPr>
        <p:txBody>
          <a:bodyPr wrap="square" lIns="0" tIns="0" rIns="0" bIns="0">
            <a:spAutoFit/>
          </a:bodyP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200" b="1" i="0" u="none" strike="noStrike" kern="1200" cap="none" spc="238" normalizeH="0" baseline="0" noProof="0" dirty="0">
                <a:ln>
                  <a:noFill/>
                </a:ln>
                <a:solidFill>
                  <a:srgbClr val="FF0000"/>
                </a:solidFill>
                <a:effectLst/>
                <a:uLnTx/>
                <a:uFillTx/>
                <a:latin typeface="Meiryo" panose="020B0604030504040204" pitchFamily="34" charset="-128"/>
                <a:ea typeface="Meiryo" panose="020B0604030504040204" pitchFamily="34" charset="-128"/>
                <a:cs typeface="Noto Sans CJK JP DemiLight" charset="-128"/>
              </a:rPr>
              <a:t>通算</a:t>
            </a:r>
            <a:r>
              <a:rPr kumimoji="0" lang="en-US" altLang="ja-JP" sz="1200" b="1" i="0" u="none" strike="noStrike" kern="1200" cap="none" spc="238" normalizeH="0" baseline="0" noProof="0" dirty="0">
                <a:ln>
                  <a:noFill/>
                </a:ln>
                <a:solidFill>
                  <a:srgbClr val="FF0000"/>
                </a:solidFill>
                <a:effectLst/>
                <a:uLnTx/>
                <a:uFillTx/>
                <a:latin typeface="Meiryo" panose="020B0604030504040204" pitchFamily="34" charset="-128"/>
                <a:ea typeface="Meiryo" panose="020B0604030504040204" pitchFamily="34" charset="-128"/>
                <a:cs typeface="Noto Sans CJK JP DemiLight" charset="-128"/>
              </a:rPr>
              <a:t>1</a:t>
            </a:r>
            <a:r>
              <a:rPr kumimoji="0" lang="ja-JP" altLang="en-US" sz="1200" b="1" i="0" u="none" strike="noStrike" kern="1200" cap="none" spc="238" normalizeH="0" baseline="0" noProof="0" dirty="0">
                <a:ln>
                  <a:noFill/>
                </a:ln>
                <a:solidFill>
                  <a:srgbClr val="FF0000"/>
                </a:solidFill>
                <a:effectLst/>
                <a:uLnTx/>
                <a:uFillTx/>
                <a:latin typeface="Meiryo" panose="020B0604030504040204" pitchFamily="34" charset="-128"/>
                <a:ea typeface="Meiryo" panose="020B0604030504040204" pitchFamily="34" charset="-128"/>
                <a:cs typeface="Noto Sans CJK JP DemiLight" charset="-128"/>
              </a:rPr>
              <a:t>年６か月</a:t>
            </a:r>
          </a:p>
        </p:txBody>
      </p:sp>
      <p:sp>
        <p:nvSpPr>
          <p:cNvPr id="62" name="フローチャート: 処理 61"/>
          <p:cNvSpPr/>
          <p:nvPr/>
        </p:nvSpPr>
        <p:spPr>
          <a:xfrm>
            <a:off x="5498213" y="8590486"/>
            <a:ext cx="918001" cy="359083"/>
          </a:xfrm>
          <a:prstGeom prst="flowChartProcess">
            <a:avLst/>
          </a:prstGeom>
          <a:noFill/>
          <a:ln w="38100">
            <a:solidFill>
              <a:srgbClr val="EA54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59" rtl="0" eaLnBrk="1" fontAlgn="auto" latinLnBrk="0" hangingPunct="1">
              <a:lnSpc>
                <a:spcPct val="100000"/>
              </a:lnSpc>
              <a:spcBef>
                <a:spcPts val="0"/>
              </a:spcBef>
              <a:spcAft>
                <a:spcPts val="0"/>
              </a:spcAft>
              <a:buClrTx/>
              <a:buSzTx/>
              <a:buFontTx/>
              <a:buNone/>
              <a:tabLst/>
              <a:defRPr/>
            </a:pPr>
            <a:endParaRPr kumimoji="1" lang="ja-JP" altLang="en-US" sz="1802"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3" name="フローチャート: 処理 62"/>
          <p:cNvSpPr/>
          <p:nvPr/>
        </p:nvSpPr>
        <p:spPr>
          <a:xfrm>
            <a:off x="3589433" y="8599871"/>
            <a:ext cx="936000" cy="360000"/>
          </a:xfrm>
          <a:prstGeom prst="flowChartProcess">
            <a:avLst/>
          </a:prstGeom>
          <a:noFill/>
          <a:ln w="12700">
            <a:solidFill>
              <a:srgbClr val="EA54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59" rtl="0" eaLnBrk="1" fontAlgn="auto" latinLnBrk="0" hangingPunct="1">
              <a:lnSpc>
                <a:spcPct val="100000"/>
              </a:lnSpc>
              <a:spcBef>
                <a:spcPts val="0"/>
              </a:spcBef>
              <a:spcAft>
                <a:spcPts val="0"/>
              </a:spcAft>
              <a:buClrTx/>
              <a:buSzTx/>
              <a:buFontTx/>
              <a:buNone/>
              <a:tabLst/>
              <a:defRPr/>
            </a:pPr>
            <a:endParaRPr kumimoji="1" lang="ja-JP" altLang="en-US" sz="1802"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65" name="カギ線コネクタ 64"/>
          <p:cNvCxnSpPr>
            <a:stCxn id="64" idx="2"/>
            <a:endCxn id="60" idx="0"/>
          </p:cNvCxnSpPr>
          <p:nvPr/>
        </p:nvCxnSpPr>
        <p:spPr>
          <a:xfrm rot="16200000" flipH="1">
            <a:off x="3013823" y="8131814"/>
            <a:ext cx="215552" cy="1871668"/>
          </a:xfrm>
          <a:prstGeom prst="bentConnector3">
            <a:avLst/>
          </a:prstGeom>
          <a:ln w="38100">
            <a:solidFill>
              <a:srgbClr val="EA544F"/>
            </a:solidFill>
          </a:ln>
        </p:spPr>
        <p:style>
          <a:lnRef idx="1">
            <a:schemeClr val="accent1"/>
          </a:lnRef>
          <a:fillRef idx="0">
            <a:schemeClr val="accent1"/>
          </a:fillRef>
          <a:effectRef idx="0">
            <a:schemeClr val="accent1"/>
          </a:effectRef>
          <a:fontRef idx="minor">
            <a:schemeClr val="tx1"/>
          </a:fontRef>
        </p:style>
      </p:cxnSp>
      <p:cxnSp>
        <p:nvCxnSpPr>
          <p:cNvPr id="66" name="カギ線コネクタ 65"/>
          <p:cNvCxnSpPr>
            <a:stCxn id="62" idx="2"/>
            <a:endCxn id="60" idx="0"/>
          </p:cNvCxnSpPr>
          <p:nvPr/>
        </p:nvCxnSpPr>
        <p:spPr>
          <a:xfrm rot="5400000">
            <a:off x="4894397" y="8112606"/>
            <a:ext cx="225855" cy="1899781"/>
          </a:xfrm>
          <a:prstGeom prst="bentConnector3">
            <a:avLst/>
          </a:prstGeom>
          <a:ln w="38100">
            <a:solidFill>
              <a:srgbClr val="EA544F"/>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a:stCxn id="63" idx="2"/>
            <a:endCxn id="60" idx="0"/>
          </p:cNvCxnSpPr>
          <p:nvPr/>
        </p:nvCxnSpPr>
        <p:spPr>
          <a:xfrm>
            <a:off x="4057433" y="8959871"/>
            <a:ext cx="0" cy="215553"/>
          </a:xfrm>
          <a:prstGeom prst="line">
            <a:avLst/>
          </a:prstGeom>
          <a:ln w="38100">
            <a:solidFill>
              <a:srgbClr val="EA544F"/>
            </a:solidFill>
          </a:ln>
        </p:spPr>
        <p:style>
          <a:lnRef idx="1">
            <a:schemeClr val="accent1"/>
          </a:lnRef>
          <a:fillRef idx="0">
            <a:schemeClr val="accent1"/>
          </a:fillRef>
          <a:effectRef idx="0">
            <a:schemeClr val="accent1"/>
          </a:effectRef>
          <a:fontRef idx="minor">
            <a:schemeClr val="tx1"/>
          </a:fontRef>
        </p:style>
      </p:cxnSp>
      <p:pic>
        <p:nvPicPr>
          <p:cNvPr id="58" name="図 57"/>
          <p:cNvPicPr>
            <a:picLocks noChangeAspect="1"/>
          </p:cNvPicPr>
          <p:nvPr/>
        </p:nvPicPr>
        <p:blipFill>
          <a:blip r:embed="rId2"/>
          <a:stretch>
            <a:fillRect/>
          </a:stretch>
        </p:blipFill>
        <p:spPr>
          <a:xfrm rot="16200000">
            <a:off x="2859738" y="-2838258"/>
            <a:ext cx="1181638" cy="6858004"/>
          </a:xfrm>
          <a:prstGeom prst="rect">
            <a:avLst/>
          </a:prstGeom>
        </p:spPr>
      </p:pic>
      <p:sp>
        <p:nvSpPr>
          <p:cNvPr id="42" name="正方形/長方形 41">
            <a:extLst>
              <a:ext uri="{FF2B5EF4-FFF2-40B4-BE49-F238E27FC236}">
                <a16:creationId xmlns:a16="http://schemas.microsoft.com/office/drawing/2014/main" id="{BBF3C642-8A86-5746-8D2F-F1857509C015}"/>
              </a:ext>
            </a:extLst>
          </p:cNvPr>
          <p:cNvSpPr/>
          <p:nvPr/>
        </p:nvSpPr>
        <p:spPr>
          <a:xfrm>
            <a:off x="21554" y="377919"/>
            <a:ext cx="6836446" cy="822515"/>
          </a:xfrm>
          <a:prstGeom prst="rect">
            <a:avLst/>
          </a:prstGeom>
          <a:noFill/>
        </p:spPr>
        <p:txBody>
          <a:bodyPr wrap="square" lIns="108000" tIns="72000" rIns="108000" bIns="72000">
            <a:spAutoFit/>
          </a:bodyPr>
          <a:lstStyle/>
          <a:p>
            <a:pPr marL="0" marR="0" lvl="0" indent="0" algn="ctr" defTabSz="457159" rtl="0" eaLnBrk="1" fontAlgn="auto" latinLnBrk="0" hangingPunct="1">
              <a:lnSpc>
                <a:spcPct val="110000"/>
              </a:lnSpc>
              <a:spcBef>
                <a:spcPts val="600"/>
              </a:spcBef>
              <a:spcAft>
                <a:spcPts val="0"/>
              </a:spcAft>
              <a:buClrTx/>
              <a:buSzTx/>
              <a:buFontTx/>
              <a:buNone/>
              <a:tabLst/>
              <a:defRPr/>
            </a:pPr>
            <a:r>
              <a:rPr kumimoji="0" lang="ja-JP" altLang="en-US" sz="1800" b="1" i="0" u="none" strike="noStrike" kern="1200" cap="none" spc="0" normalizeH="0" baseline="0" noProof="0" dirty="0">
                <a:ln>
                  <a:noFill/>
                </a:ln>
                <a:solidFill>
                  <a:prstClr val="white"/>
                </a:solidFill>
                <a:effectLst/>
                <a:uLnTx/>
                <a:uFillTx/>
                <a:latin typeface="Meiryo" panose="020B0604030504040204" pitchFamily="34" charset="-128"/>
                <a:ea typeface="Meiryo" panose="020B0604030504040204" pitchFamily="34" charset="-128"/>
                <a:cs typeface="+mn-cs"/>
              </a:rPr>
              <a:t>令和４年１月１日から</a:t>
            </a:r>
            <a:br>
              <a:rPr kumimoji="0" lang="en-US" altLang="ja-JP" sz="1800" b="1" i="0" u="none" strike="noStrike" kern="1200" cap="none" spc="0" normalizeH="0" baseline="0" noProof="0" dirty="0">
                <a:ln>
                  <a:noFill/>
                </a:ln>
                <a:solidFill>
                  <a:prstClr val="white"/>
                </a:solidFill>
                <a:effectLst/>
                <a:uLnTx/>
                <a:uFillTx/>
                <a:latin typeface="Meiryo" panose="020B0604030504040204" pitchFamily="34" charset="-128"/>
                <a:ea typeface="Meiryo" panose="020B0604030504040204" pitchFamily="34" charset="-128"/>
                <a:cs typeface="+mn-cs"/>
              </a:rPr>
            </a:br>
            <a:r>
              <a:rPr kumimoji="0" lang="ja-JP" altLang="en-US" sz="2200" b="1" i="0" u="none" strike="noStrike" kern="1200" cap="none" spc="0" normalizeH="0" baseline="0" noProof="0" dirty="0">
                <a:ln>
                  <a:noFill/>
                </a:ln>
                <a:solidFill>
                  <a:prstClr val="white"/>
                </a:solidFill>
                <a:effectLst/>
                <a:uLnTx/>
                <a:uFillTx/>
                <a:latin typeface="Meiryo" panose="020B0604030504040204" pitchFamily="34" charset="-128"/>
                <a:ea typeface="Meiryo" panose="020B0604030504040204" pitchFamily="34" charset="-128"/>
                <a:cs typeface="+mn-cs"/>
              </a:rPr>
              <a:t>健康保険の傷病手当金の支給期間が通算化されます</a:t>
            </a:r>
          </a:p>
        </p:txBody>
      </p:sp>
      <p:sp>
        <p:nvSpPr>
          <p:cNvPr id="73" name="正方形/長方形 72"/>
          <p:cNvSpPr/>
          <p:nvPr/>
        </p:nvSpPr>
        <p:spPr>
          <a:xfrm>
            <a:off x="117000" y="2559282"/>
            <a:ext cx="6624000" cy="2700000"/>
          </a:xfrm>
          <a:prstGeom prst="rect">
            <a:avLst/>
          </a:prstGeom>
          <a:noFill/>
          <a:ln w="28575">
            <a:solidFill>
              <a:srgbClr val="103185"/>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8" marR="0" lvl="0" indent="-171448" algn="l" defTabSz="591048" rtl="0" eaLnBrk="1" fontAlgn="auto" latinLnBrk="0" hangingPunct="1">
              <a:lnSpc>
                <a:spcPts val="1802"/>
              </a:lnSpc>
              <a:spcBef>
                <a:spcPts val="0"/>
              </a:spcBef>
              <a:spcAft>
                <a:spcPts val="701"/>
              </a:spcAft>
              <a:buClrTx/>
              <a:buSzTx/>
              <a:buFont typeface="Wingdings" panose="05000000000000000000" pitchFamily="2" charset="2"/>
              <a:buChar char="Ø"/>
              <a:tabLst/>
              <a:defRPr/>
            </a:pPr>
            <a:endParaRPr kumimoji="0" lang="en-US" altLang="ja-JP" sz="12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sp>
        <p:nvSpPr>
          <p:cNvPr id="50" name="角丸四角形 49">
            <a:extLst>
              <a:ext uri="{FF2B5EF4-FFF2-40B4-BE49-F238E27FC236}">
                <a16:creationId xmlns:a16="http://schemas.microsoft.com/office/drawing/2014/main" id="{053B0485-00BC-3E4F-B797-35CB015D43DD}"/>
              </a:ext>
            </a:extLst>
          </p:cNvPr>
          <p:cNvSpPr/>
          <p:nvPr/>
        </p:nvSpPr>
        <p:spPr>
          <a:xfrm>
            <a:off x="101422" y="2251650"/>
            <a:ext cx="1695985" cy="381311"/>
          </a:xfrm>
          <a:prstGeom prst="roundRect">
            <a:avLst>
              <a:gd name="adj" fmla="val 0"/>
            </a:avLst>
          </a:prstGeom>
          <a:solidFill>
            <a:srgbClr val="103185"/>
          </a:solidFill>
          <a:ln w="76200">
            <a:solidFill>
              <a:srgbClr val="FFFFFF"/>
            </a:solidFill>
          </a:ln>
        </p:spPr>
        <p:txBody>
          <a:bodyPr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400" b="1" i="0" u="none" strike="noStrike" kern="0" cap="none" spc="238" normalizeH="0" baseline="0" noProof="0" dirty="0">
                <a:ln>
                  <a:noFill/>
                </a:ln>
                <a:solidFill>
                  <a:srgbClr val="FFFFFF"/>
                </a:solidFill>
                <a:effectLst/>
                <a:uLnTx/>
                <a:uFillTx/>
                <a:latin typeface="メイリオ"/>
                <a:ea typeface="メイリオ"/>
                <a:cs typeface="Noto Sans CJK JP DemiLight" charset="-128"/>
              </a:rPr>
              <a:t>改正のポイント</a:t>
            </a:r>
          </a:p>
        </p:txBody>
      </p:sp>
      <p:sp>
        <p:nvSpPr>
          <p:cNvPr id="3" name="正方形/長方形 2"/>
          <p:cNvSpPr/>
          <p:nvPr/>
        </p:nvSpPr>
        <p:spPr>
          <a:xfrm>
            <a:off x="5082077" y="7415226"/>
            <a:ext cx="1769648" cy="384977"/>
          </a:xfrm>
          <a:prstGeom prst="rect">
            <a:avLst/>
          </a:prstGeom>
          <a:solidFill>
            <a:schemeClr val="bg1"/>
          </a:solidFill>
        </p:spPr>
        <p:txBody>
          <a:bodyPr wrap="square">
            <a:spAutoFit/>
          </a:bodyPr>
          <a:lstStyle/>
          <a:p>
            <a:pPr marL="0" marR="0" lvl="0" indent="0" algn="l" defTabSz="914392" rtl="0" eaLnBrk="1" fontAlgn="auto" latinLnBrk="0" hangingPunct="1">
              <a:lnSpc>
                <a:spcPct val="100000"/>
              </a:lnSpc>
              <a:spcBef>
                <a:spcPts val="0"/>
              </a:spcBef>
              <a:spcAft>
                <a:spcPts val="0"/>
              </a:spcAft>
              <a:buClrTx/>
              <a:buSzTx/>
              <a:buFontTx/>
              <a:buNone/>
              <a:tabLst/>
              <a:defRPr/>
            </a:pPr>
            <a:r>
              <a:rPr kumimoji="1" lang="en-US" altLang="ja-JP" sz="951" b="0" i="0" u="none"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a:t>
            </a:r>
            <a:r>
              <a:rPr kumimoji="1" lang="ja-JP" altLang="en-US" sz="951" b="0" i="0" u="none"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支給開始日から</a:t>
            </a:r>
            <a:r>
              <a:rPr kumimoji="1" lang="ja-JP" altLang="en-US" sz="951" b="1" i="0" u="sng"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起算して</a:t>
            </a:r>
            <a:endParaRPr kumimoji="1" lang="en-US" altLang="ja-JP" sz="951" b="1" i="0" u="sng"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endParaRPr>
          </a:p>
          <a:p>
            <a:pPr marL="0" marR="0" lvl="0" indent="0" algn="l" defTabSz="914392" rtl="0" eaLnBrk="1" fontAlgn="auto" latinLnBrk="0" hangingPunct="1">
              <a:lnSpc>
                <a:spcPct val="100000"/>
              </a:lnSpc>
              <a:spcBef>
                <a:spcPts val="0"/>
              </a:spcBef>
              <a:spcAft>
                <a:spcPts val="0"/>
              </a:spcAft>
              <a:buClrTx/>
              <a:buSzTx/>
              <a:buFontTx/>
              <a:buNone/>
              <a:tabLst/>
              <a:defRPr/>
            </a:pPr>
            <a:r>
              <a:rPr kumimoji="1" lang="ja-JP" altLang="en-US" sz="951" b="0" i="0" u="none"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　１年６か月</a:t>
            </a:r>
            <a:r>
              <a:rPr kumimoji="1" lang="ja-JP" altLang="en-US" sz="951" b="0" i="0" u="none" strike="noStrike" kern="0" cap="none" spc="0" normalizeH="0" baseline="0" noProof="0" dirty="0">
                <a:ln>
                  <a:noFill/>
                </a:ln>
                <a:solidFill>
                  <a:srgbClr val="002060"/>
                </a:solidFill>
                <a:effectLst/>
                <a:uLnTx/>
                <a:uFillTx/>
                <a:latin typeface="メイリオ" panose="020B0604030504040204" pitchFamily="50" charset="-128"/>
                <a:ea typeface="メイリオ" panose="020B0604030504040204" pitchFamily="50" charset="-128"/>
                <a:cs typeface="+mn-cs"/>
              </a:rPr>
              <a:t>経過後</a:t>
            </a:r>
            <a:r>
              <a:rPr kumimoji="1" lang="ja-JP" altLang="en-US" sz="951" b="0" i="0" u="none"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は不支給</a:t>
            </a:r>
          </a:p>
        </p:txBody>
      </p:sp>
      <p:cxnSp>
        <p:nvCxnSpPr>
          <p:cNvPr id="80" name="直線コネクタ 79"/>
          <p:cNvCxnSpPr/>
          <p:nvPr/>
        </p:nvCxnSpPr>
        <p:spPr>
          <a:xfrm>
            <a:off x="1708765" y="8311424"/>
            <a:ext cx="0" cy="86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4" name="フローチャート: 処理 63"/>
          <p:cNvSpPr/>
          <p:nvPr/>
        </p:nvSpPr>
        <p:spPr>
          <a:xfrm>
            <a:off x="1708765" y="8599872"/>
            <a:ext cx="954000" cy="360000"/>
          </a:xfrm>
          <a:prstGeom prst="flowChartProcess">
            <a:avLst/>
          </a:prstGeom>
          <a:noFill/>
          <a:ln w="12700">
            <a:solidFill>
              <a:srgbClr val="EA54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59" rtl="0" eaLnBrk="1" fontAlgn="auto" latinLnBrk="0" hangingPunct="1">
              <a:lnSpc>
                <a:spcPct val="100000"/>
              </a:lnSpc>
              <a:spcBef>
                <a:spcPts val="0"/>
              </a:spcBef>
              <a:spcAft>
                <a:spcPts val="0"/>
              </a:spcAft>
              <a:buClrTx/>
              <a:buSzTx/>
              <a:buFontTx/>
              <a:buNone/>
              <a:tabLst/>
              <a:defRPr/>
            </a:pPr>
            <a:endParaRPr kumimoji="1" lang="ja-JP" altLang="en-US" sz="1802"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8" name="タイトル 1"/>
          <p:cNvSpPr txBox="1">
            <a:spLocks/>
          </p:cNvSpPr>
          <p:nvPr/>
        </p:nvSpPr>
        <p:spPr>
          <a:xfrm>
            <a:off x="4005943" y="44370"/>
            <a:ext cx="2574700" cy="363733"/>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オリンパス健康保険組合からのお知らせ</a:t>
            </a:r>
          </a:p>
        </p:txBody>
      </p:sp>
      <p:sp>
        <p:nvSpPr>
          <p:cNvPr id="56" name="タイトル 1"/>
          <p:cNvSpPr txBox="1">
            <a:spLocks/>
          </p:cNvSpPr>
          <p:nvPr/>
        </p:nvSpPr>
        <p:spPr>
          <a:xfrm>
            <a:off x="-2" y="19918"/>
            <a:ext cx="4581130" cy="272638"/>
          </a:xfrm>
          <a:prstGeom prst="rect">
            <a:avLst/>
          </a:prstGeom>
        </p:spPr>
        <p:txBody>
          <a:bodyPr vert="horz" lIns="91440" tIns="45720" rIns="91440" bIns="45720" rtlCol="0" anchor="b">
            <a:noAutofit/>
          </a:bodyPr>
          <a:lstStyle>
            <a:lvl1pPr algn="ctr" defTabSz="685757"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健保組合</a:t>
            </a:r>
            <a:r>
              <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被保険者向けリーフレット</a:t>
            </a:r>
            <a:endPar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175053" y="9515726"/>
            <a:ext cx="6594943" cy="333548"/>
          </a:xfrm>
          <a:prstGeom prst="roundRect">
            <a:avLst>
              <a:gd name="adj" fmla="val 0"/>
            </a:avLst>
          </a:prstGeom>
          <a:no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1050" b="1" dirty="0">
                <a:solidFill>
                  <a:srgbClr val="103185"/>
                </a:solidFill>
                <a:latin typeface="メイリオ" panose="020B0604030504040204" pitchFamily="50" charset="-128"/>
                <a:ea typeface="メイリオ" panose="020B0604030504040204" pitchFamily="50" charset="-128"/>
              </a:rPr>
              <a:t>申請手続きは従来と変更ありません。詳細については、各社担当者までお問い合わせください。</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194643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710</TotalTime>
  <Words>369</Words>
  <Application>Microsoft Office PowerPoint</Application>
  <PresentationFormat>A4 210 x 297 mm</PresentationFormat>
  <Paragraphs>53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Meiryo</vt:lpstr>
      <vt:lpstr>Meiryo</vt:lpstr>
      <vt:lpstr>Arial</vt:lpstr>
      <vt:lpstr>Calibri</vt:lpstr>
      <vt:lpstr>Calibri Light</vt:lpstr>
      <vt:lpstr>Wingdings</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渡邉 真理子(watanabe-mariko.j83)</dc:creator>
  <cp:lastModifiedBy>Yukiyo Miyamoto (宮本　幸代)</cp:lastModifiedBy>
  <cp:revision>78</cp:revision>
  <cp:lastPrinted>2021-11-19T03:12:33Z</cp:lastPrinted>
  <dcterms:created xsi:type="dcterms:W3CDTF">2021-10-06T09:36:45Z</dcterms:created>
  <dcterms:modified xsi:type="dcterms:W3CDTF">2021-11-25T07:18:11Z</dcterms:modified>
</cp:coreProperties>
</file>